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8" r:id="rId9"/>
    <p:sldId id="272" r:id="rId10"/>
    <p:sldId id="281" r:id="rId11"/>
    <p:sldId id="273" r:id="rId12"/>
    <p:sldId id="274" r:id="rId13"/>
    <p:sldId id="275" r:id="rId14"/>
    <p:sldId id="276" r:id="rId15"/>
    <p:sldId id="277" r:id="rId16"/>
    <p:sldId id="271" r:id="rId17"/>
    <p:sldId id="278" r:id="rId18"/>
    <p:sldId id="279" r:id="rId19"/>
    <p:sldId id="280" r:id="rId20"/>
    <p:sldId id="282" r:id="rId21"/>
    <p:sldId id="283" r:id="rId22"/>
    <p:sldId id="284" r:id="rId23"/>
    <p:sldId id="269" r:id="rId24"/>
    <p:sldId id="263" r:id="rId25"/>
    <p:sldId id="264" r:id="rId26"/>
    <p:sldId id="270" r:id="rId27"/>
    <p:sldId id="265" r:id="rId28"/>
    <p:sldId id="266" r:id="rId29"/>
  </p:sldIdLst>
  <p:sldSz cx="14630400" cy="8229600"/>
  <p:notesSz cx="8229600" cy="14630400"/>
  <p:embeddedFontLst>
    <p:embeddedFont>
      <p:font typeface="等线" panose="02010600030101010101" pitchFamily="2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oto Sans" panose="020B0604020202020204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43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1" d="100"/>
          <a:sy n="41" d="100"/>
        </p:scale>
        <p:origin x="34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2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XÂY DỰNG HỆ THỐNG ĐẶT VÉ XEM PHIM ONLINE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8097" y="27979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16C282-DD60-401F-B486-1C90CB3D2BAD}"/>
              </a:ext>
            </a:extLst>
          </p:cNvPr>
          <p:cNvSpPr/>
          <p:nvPr/>
        </p:nvSpPr>
        <p:spPr>
          <a:xfrm>
            <a:off x="0" y="109835"/>
            <a:ext cx="51042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Ký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5F29F-CFF4-416F-ABCA-E7599480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833"/>
            <a:ext cx="14630400" cy="71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5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8FB97-19E0-489C-8151-E659EB4EBA55}"/>
              </a:ext>
            </a:extLst>
          </p:cNvPr>
          <p:cNvSpPr txBox="1"/>
          <p:nvPr/>
        </p:nvSpPr>
        <p:spPr>
          <a:xfrm>
            <a:off x="0" y="230583"/>
            <a:ext cx="63676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Quản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Trị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Hệ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Thống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63F09-E2F4-45C2-9622-ED71112C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581"/>
            <a:ext cx="14630400" cy="72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3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4EED-F1A3-4BB5-858F-DC2704B30285}"/>
              </a:ext>
            </a:extLst>
          </p:cNvPr>
          <p:cNvSpPr txBox="1"/>
          <p:nvPr/>
        </p:nvSpPr>
        <p:spPr>
          <a:xfrm>
            <a:off x="0" y="83454"/>
            <a:ext cx="759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Tìm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kiếm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và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xem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thông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tin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CCBE1-C7E7-4445-95C9-59C1B7DA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452"/>
            <a:ext cx="14630400" cy="7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F7E89-3CCE-4AE5-9CC9-57F5A26F3E48}"/>
              </a:ext>
            </a:extLst>
          </p:cNvPr>
          <p:cNvSpPr txBox="1"/>
          <p:nvPr/>
        </p:nvSpPr>
        <p:spPr>
          <a:xfrm>
            <a:off x="0" y="-18274"/>
            <a:ext cx="72326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Quản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Lý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Thông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Tin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Phim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6AC81-6731-4853-97B3-8C0F93A9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5724"/>
            <a:ext cx="14630400" cy="74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EA5D1-9BA9-46FD-937B-8CB24EBE2D9D}"/>
              </a:ext>
            </a:extLst>
          </p:cNvPr>
          <p:cNvSpPr txBox="1"/>
          <p:nvPr/>
        </p:nvSpPr>
        <p:spPr>
          <a:xfrm>
            <a:off x="0" y="0"/>
            <a:ext cx="44932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Đặt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Vé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86B7E-F8AF-46CD-BA21-49962F7E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216"/>
            <a:ext cx="14630400" cy="73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5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283BF-4AB2-4CFF-8B41-6B87F6563A82}"/>
              </a:ext>
            </a:extLst>
          </p:cNvPr>
          <p:cNvSpPr txBox="1"/>
          <p:nvPr/>
        </p:nvSpPr>
        <p:spPr>
          <a:xfrm>
            <a:off x="0" y="4764"/>
            <a:ext cx="6278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Báo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Cáo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Thống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Kê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0230-5B9E-4160-905C-7EED4D73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762"/>
            <a:ext cx="14630400" cy="73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F1E38-54CC-46DE-8625-49DE691C64B8}"/>
              </a:ext>
            </a:extLst>
          </p:cNvPr>
          <p:cNvSpPr txBox="1"/>
          <p:nvPr/>
        </p:nvSpPr>
        <p:spPr>
          <a:xfrm>
            <a:off x="1366285" y="606055"/>
            <a:ext cx="4242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Lớp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4BDD8-D716-42D9-8AC2-20EF4C3F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88" y="1809221"/>
            <a:ext cx="5998984" cy="5249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6FE6BE-512D-4A4F-A246-291E1915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49" y="1809221"/>
            <a:ext cx="6085255" cy="5249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1254E-4EC9-4482-B540-AB35D34778CE}"/>
              </a:ext>
            </a:extLst>
          </p:cNvPr>
          <p:cNvSpPr txBox="1"/>
          <p:nvPr/>
        </p:nvSpPr>
        <p:spPr>
          <a:xfrm>
            <a:off x="6854869" y="619553"/>
            <a:ext cx="7277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Phân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Cấp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Chức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Năng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</p:spTree>
    <p:extLst>
      <p:ext uri="{BB962C8B-B14F-4D97-AF65-F5344CB8AC3E}">
        <p14:creationId xmlns:p14="http://schemas.microsoft.com/office/powerpoint/2010/main" val="166806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F0DB60-165F-4A94-98C3-673510A006D6}"/>
              </a:ext>
            </a:extLst>
          </p:cNvPr>
          <p:cNvSpPr txBox="1"/>
          <p:nvPr/>
        </p:nvSpPr>
        <p:spPr>
          <a:xfrm>
            <a:off x="0" y="0"/>
            <a:ext cx="6528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hoạt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động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ký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74335-45AF-499D-B527-AA2A145A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068"/>
            <a:ext cx="14630400" cy="71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7BD1A-31B8-4853-844B-B0CCC4FCC439}"/>
              </a:ext>
            </a:extLst>
          </p:cNvPr>
          <p:cNvSpPr txBox="1"/>
          <p:nvPr/>
        </p:nvSpPr>
        <p:spPr>
          <a:xfrm flipH="1">
            <a:off x="0" y="84508"/>
            <a:ext cx="7047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hoạt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động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nhập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369AB-6FE8-4DF6-95B3-7B25F886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506"/>
            <a:ext cx="14630400" cy="72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3CE576-A99C-4C8B-8B9E-2348A676ACDB}"/>
              </a:ext>
            </a:extLst>
          </p:cNvPr>
          <p:cNvSpPr txBox="1"/>
          <p:nvPr/>
        </p:nvSpPr>
        <p:spPr>
          <a:xfrm>
            <a:off x="0" y="111198"/>
            <a:ext cx="6677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trình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tự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đặt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vé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AA97B-66A6-46A2-9BE4-159B4084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19028"/>
            <a:ext cx="14630400" cy="749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MỤC LỤC CHÍNH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Khảo Sát Hệ Thống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Thực trạng phim chiếu rạp tại Việt Nam.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Phân Tích Hệ Thống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vào/ra, mục tiêu, đối tượng sử dụng.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Thiết Kế Hệ Thống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Cơ sở dữ liệu và kiến trúc hệ thống.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Cài Đặt Chương Trình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Môi trường phát triển và giao diện.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Nhận Xét &amp; Đánh Giá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quả đạt được, ưu nhược điểm, hướng phát triển.</a:t>
            </a:r>
            <a:endParaRPr lang="en-US" sz="16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4D55E5-0A66-4879-B9FF-634E19B3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00" y="1421606"/>
            <a:ext cx="7432775" cy="62328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75CCCD-BEAC-450F-A660-557CA80E13A4}"/>
              </a:ext>
            </a:extLst>
          </p:cNvPr>
          <p:cNvSpPr/>
          <p:nvPr/>
        </p:nvSpPr>
        <p:spPr>
          <a:xfrm>
            <a:off x="0" y="19735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ký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02C67-3DA2-4721-8CAE-8451BC0C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58"/>
            <a:ext cx="14630400" cy="71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2B9CF-F9DA-4CBD-B441-3091057D61F9}"/>
              </a:ext>
            </a:extLst>
          </p:cNvPr>
          <p:cNvSpPr/>
          <p:nvPr/>
        </p:nvSpPr>
        <p:spPr>
          <a:xfrm>
            <a:off x="0" y="0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đăng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nhập</a:t>
            </a:r>
            <a:endParaRPr lang="en-US" sz="3000" dirty="0">
              <a:latin typeface="Crimson Text Bold"/>
              <a:ea typeface="Crimson Text Bold"/>
            </a:endParaRPr>
          </a:p>
          <a:p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1FDE5-E8F2-449D-B8AC-427E1E0C1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"/>
          <a:stretch/>
        </p:blipFill>
        <p:spPr>
          <a:xfrm>
            <a:off x="0" y="627020"/>
            <a:ext cx="14592300" cy="69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5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6E4FC-631D-4006-B2CD-D128590B3D90}"/>
              </a:ext>
            </a:extLst>
          </p:cNvPr>
          <p:cNvSpPr/>
          <p:nvPr/>
        </p:nvSpPr>
        <p:spPr>
          <a:xfrm>
            <a:off x="0" y="0"/>
            <a:ext cx="4308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latin typeface="Crimson Text Bold"/>
                <a:ea typeface="Crimson Text Bold"/>
              </a:rPr>
              <a:t>Biểu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đồ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trạng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thái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đặt</a:t>
            </a:r>
            <a:r>
              <a:rPr lang="en-US" sz="3000" dirty="0">
                <a:latin typeface="Crimson Text Bold"/>
                <a:ea typeface="Crimson Text Bold"/>
              </a:rPr>
              <a:t> </a:t>
            </a:r>
            <a:r>
              <a:rPr lang="en-US" sz="3000" dirty="0" err="1">
                <a:latin typeface="Crimson Text Bold"/>
                <a:ea typeface="Crimson Text Bold"/>
              </a:rPr>
              <a:t>vé</a:t>
            </a:r>
            <a:endParaRPr lang="en-US" sz="3000" dirty="0">
              <a:latin typeface="Crimson Text Bold"/>
              <a:ea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D9FEB-37F9-4FAA-8232-E37C6AEA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998"/>
            <a:ext cx="14630400" cy="74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3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70DD80-8292-4B58-8C0F-0D97108471D3}"/>
              </a:ext>
            </a:extLst>
          </p:cNvPr>
          <p:cNvSpPr txBox="1"/>
          <p:nvPr/>
        </p:nvSpPr>
        <p:spPr>
          <a:xfrm>
            <a:off x="473485" y="586186"/>
            <a:ext cx="54853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Sơ </a:t>
            </a:r>
            <a:r>
              <a:rPr lang="en-US" sz="4500" b="1" i="0" dirty="0">
                <a:solidFill>
                  <a:srgbClr val="124E73"/>
                </a:solidFill>
                <a:effectLst/>
                <a:latin typeface="Crimson Text Bold"/>
              </a:rPr>
              <a:t>Đ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ồ 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T</a:t>
            </a:r>
            <a:r>
              <a:rPr lang="vi-VN" sz="4500" b="1" i="0" dirty="0" err="1">
                <a:solidFill>
                  <a:srgbClr val="124E73"/>
                </a:solidFill>
                <a:effectLst/>
                <a:latin typeface="Crimson Text Bold"/>
              </a:rPr>
              <a:t>hực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 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T</a:t>
            </a:r>
            <a:r>
              <a:rPr lang="vi-VN" sz="4500" b="1" i="0" dirty="0" err="1">
                <a:solidFill>
                  <a:srgbClr val="124E73"/>
                </a:solidFill>
                <a:effectLst/>
                <a:latin typeface="Crimson Text Bold"/>
              </a:rPr>
              <a:t>hể</a:t>
            </a:r>
            <a:r>
              <a:rPr lang="vi-VN" sz="4500" b="1" i="0" dirty="0">
                <a:solidFill>
                  <a:srgbClr val="124E73"/>
                </a:solidFill>
                <a:effectLst/>
                <a:latin typeface="Crimson Text Bold"/>
              </a:rPr>
              <a:t> (ER)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67376-C3A2-4050-937C-C02B76510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1959" y="1615498"/>
            <a:ext cx="5830281" cy="5501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4F412-E7A9-438F-BF06-BBCEF01A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33" y="1615498"/>
            <a:ext cx="6766802" cy="5501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075A2-014B-4A16-9821-3B1AD6818CB4}"/>
              </a:ext>
            </a:extLst>
          </p:cNvPr>
          <p:cNvSpPr txBox="1"/>
          <p:nvPr/>
        </p:nvSpPr>
        <p:spPr>
          <a:xfrm>
            <a:off x="7512033" y="327632"/>
            <a:ext cx="65227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Sơ Đồ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K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iến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T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rúc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H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ệ </a:t>
            </a:r>
            <a:r>
              <a:rPr lang="de-DE" sz="4500" b="1" dirty="0">
                <a:solidFill>
                  <a:srgbClr val="124E73"/>
                </a:solidFill>
                <a:latin typeface="Crimson Text Bold"/>
                <a:ea typeface="Times New Roman" panose="02020603050405020304" pitchFamily="18" charset="0"/>
              </a:rPr>
              <a:t>T</a:t>
            </a:r>
            <a:r>
              <a:rPr lang="de-DE" sz="4500" b="1" dirty="0">
                <a:solidFill>
                  <a:srgbClr val="124E73"/>
                </a:solidFill>
                <a:effectLst/>
                <a:latin typeface="Crimson Text Bold"/>
                <a:ea typeface="Times New Roman" panose="02020603050405020304" pitchFamily="18" charset="0"/>
              </a:rPr>
              <a:t>hống</a:t>
            </a:r>
            <a:endParaRPr lang="vi-VN" sz="4500" b="1" dirty="0">
              <a:solidFill>
                <a:srgbClr val="124E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302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19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30366"/>
            <a:ext cx="4803934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Thiết Kế Cơ Sở Dữ Liệu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465" y="3818930"/>
            <a:ext cx="13285470" cy="3887391"/>
          </a:xfrm>
          <a:prstGeom prst="roundRect">
            <a:avLst>
              <a:gd name="adj" fmla="val 7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0085" y="3826550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2133" y="394942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Admin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1058" y="3949422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quản trị viên.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0085" y="4379714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2133" y="4502587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Đặt_Vé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1058" y="4502587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 tiết vé đã đặt.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0085" y="4932878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2133" y="5055751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Người_Dùng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1058" y="5055751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khách hàng.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0085" y="5486043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72133" y="560891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Phim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1058" y="5608915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phim.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0085" y="6039207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2133" y="616208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Rap_Phim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1058" y="6162080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rạp chiếu.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80085" y="6592372"/>
            <a:ext cx="13270230" cy="553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72133" y="6715244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LichChieu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511058" y="6715244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Lịch chiếu phim.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680085" y="7145536"/>
            <a:ext cx="13270230" cy="553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72133" y="726840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PhongChieu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7511058" y="7268408"/>
            <a:ext cx="624720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Thông tin phòng chiếu.</a:t>
            </a:r>
            <a:endParaRPr lang="en-US" sz="1500" dirty="0"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411" y="612755"/>
            <a:ext cx="8675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Môi Trường Phát Triển &amp; Giao Diện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1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Ngôn Ngữ Lập Trình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89" y="29307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PHP: Đơn giản, linh động, thư viện phong phú.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84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HTML: Đánh dấu siêu văn bản, tạo cấu trúc trang web.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53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Cơ Sở Dữ Liệu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86170" y="4721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 Server: Hệ quản trị dữ liệu quan hệ.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3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Công Cụ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6170" y="58893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XAMPP: Thiết lập máy chủ nội bộ.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6169" y="6330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 Code: Trình soạn thảo mã nguồn.</a:t>
            </a:r>
            <a:endParaRPr lang="en-US" sz="1750" dirty="0"/>
          </a:p>
        </p:txBody>
      </p:sp>
      <p:pic>
        <p:nvPicPr>
          <p:cNvPr id="1026" name="Picture 2" descr="Giao diện website là gì? Bí quyết thiết kế giao diện đẹp">
            <a:extLst>
              <a:ext uri="{FF2B5EF4-FFF2-40B4-BE49-F238E27FC236}">
                <a16:creationId xmlns:a16="http://schemas.microsoft.com/office/drawing/2014/main" id="{72063AA9-E69C-41EB-820D-08144D2D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20" y="2087018"/>
            <a:ext cx="7620000" cy="47625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D0F67-1556-44ED-A332-275958128354}"/>
              </a:ext>
            </a:extLst>
          </p:cNvPr>
          <p:cNvSpPr txBox="1"/>
          <p:nvPr/>
        </p:nvSpPr>
        <p:spPr>
          <a:xfrm>
            <a:off x="563880" y="624840"/>
            <a:ext cx="6537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Giao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Diện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và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Chức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Năng</a:t>
            </a:r>
            <a:endParaRPr lang="vi-VN" sz="4500" b="1" dirty="0">
              <a:solidFill>
                <a:srgbClr val="124E7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CBB0D-51FB-41C7-891C-419358F48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360" y="2226945"/>
            <a:ext cx="5116830" cy="2421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5851C-A294-4F02-98E1-F5BC6922FE83}"/>
              </a:ext>
            </a:extLst>
          </p:cNvPr>
          <p:cNvSpPr txBox="1"/>
          <p:nvPr/>
        </p:nvSpPr>
        <p:spPr>
          <a:xfrm>
            <a:off x="922020" y="5120640"/>
            <a:ext cx="5116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rimson Text Bold"/>
              </a:rPr>
              <a:t>Giao </a:t>
            </a:r>
            <a:r>
              <a:rPr lang="en-US" sz="2200" dirty="0" err="1">
                <a:latin typeface="Crimson Text Bold"/>
              </a:rPr>
              <a:t>diện</a:t>
            </a:r>
            <a:r>
              <a:rPr lang="en-US" sz="2200" dirty="0">
                <a:latin typeface="Crimson Text Bold"/>
              </a:rPr>
              <a:t> </a:t>
            </a:r>
            <a:r>
              <a:rPr lang="en-US" sz="2200" dirty="0" err="1">
                <a:latin typeface="Crimson Text Bold"/>
              </a:rPr>
              <a:t>người</a:t>
            </a:r>
            <a:r>
              <a:rPr lang="en-US" sz="2200" dirty="0">
                <a:latin typeface="Crimson Text Bold"/>
              </a:rPr>
              <a:t> </a:t>
            </a:r>
            <a:r>
              <a:rPr lang="en-US" sz="2200" dirty="0" err="1">
                <a:latin typeface="Crimson Text Bold"/>
              </a:rPr>
              <a:t>dùng</a:t>
            </a:r>
            <a:r>
              <a:rPr lang="en-US" sz="2200" dirty="0">
                <a:latin typeface="Crimson Text Bold"/>
              </a:rPr>
              <a:t>:</a:t>
            </a:r>
            <a:r>
              <a:rPr lang="vi-VN" sz="2200" i="0" dirty="0">
                <a:effectLst/>
                <a:latin typeface="fkGroteskNeue"/>
              </a:rPr>
              <a:t>Trang </a:t>
            </a:r>
            <a:r>
              <a:rPr lang="vi-VN" sz="2200" i="0" dirty="0" err="1">
                <a:effectLst/>
                <a:latin typeface="fkGroteskNeue"/>
              </a:rPr>
              <a:t>chủ</a:t>
            </a:r>
            <a:r>
              <a:rPr lang="vi-VN" sz="2200" i="0" dirty="0">
                <a:effectLst/>
                <a:latin typeface="fkGroteskNeue"/>
              </a:rPr>
              <a:t>, đăng </a:t>
            </a:r>
            <a:r>
              <a:rPr lang="vi-VN" sz="2200" i="0" dirty="0" err="1">
                <a:effectLst/>
                <a:latin typeface="fkGroteskNeue"/>
              </a:rPr>
              <a:t>nhập</a:t>
            </a:r>
            <a:r>
              <a:rPr lang="vi-VN" sz="2200" i="0" dirty="0">
                <a:effectLst/>
                <a:latin typeface="fkGroteskNeue"/>
              </a:rPr>
              <a:t>, xem phim, </a:t>
            </a:r>
            <a:r>
              <a:rPr lang="vi-VN" sz="2200" i="0" dirty="0" err="1">
                <a:effectLst/>
                <a:latin typeface="fkGroteskNeue"/>
              </a:rPr>
              <a:t>đặt</a:t>
            </a:r>
            <a:r>
              <a:rPr lang="vi-VN" sz="2200" i="0" dirty="0">
                <a:effectLst/>
                <a:latin typeface="fkGroteskNeue"/>
              </a:rPr>
              <a:t> </a:t>
            </a:r>
            <a:r>
              <a:rPr lang="vi-VN" sz="2200" i="0" dirty="0" err="1">
                <a:effectLst/>
                <a:latin typeface="fkGroteskNeue"/>
              </a:rPr>
              <a:t>vé</a:t>
            </a:r>
            <a:r>
              <a:rPr lang="en-US" sz="2200" dirty="0">
                <a:latin typeface="Crimson Text Bold"/>
              </a:rPr>
              <a:t> </a:t>
            </a:r>
          </a:p>
          <a:p>
            <a:endParaRPr lang="en-US" sz="2200" dirty="0">
              <a:latin typeface="Crimson Text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BF9682-3764-434B-B10F-A38B0361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717" y="2193880"/>
            <a:ext cx="5578323" cy="2487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27DD95-B26A-4DCD-B20F-DF03A20A09F5}"/>
              </a:ext>
            </a:extLst>
          </p:cNvPr>
          <p:cNvSpPr txBox="1"/>
          <p:nvPr/>
        </p:nvSpPr>
        <p:spPr>
          <a:xfrm>
            <a:off x="8076717" y="4998720"/>
            <a:ext cx="5578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rimson Text Bold"/>
              </a:rPr>
              <a:t>Giao </a:t>
            </a:r>
            <a:r>
              <a:rPr lang="en-US" sz="2200" dirty="0" err="1">
                <a:latin typeface="Crimson Text Bold"/>
              </a:rPr>
              <a:t>diện</a:t>
            </a:r>
            <a:r>
              <a:rPr lang="en-US" sz="2200" dirty="0">
                <a:latin typeface="Crimson Text Bold"/>
              </a:rPr>
              <a:t> Admin: </a:t>
            </a:r>
            <a:r>
              <a:rPr lang="vi-VN" sz="2200" b="0" i="0" dirty="0" err="1">
                <a:effectLst/>
                <a:latin typeface="fkGroteskNeue"/>
              </a:rPr>
              <a:t>Quản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lý</a:t>
            </a:r>
            <a:r>
              <a:rPr lang="vi-VN" sz="2200" b="0" i="0" dirty="0">
                <a:effectLst/>
                <a:latin typeface="fkGroteskNeue"/>
              </a:rPr>
              <a:t> phim, </a:t>
            </a:r>
            <a:r>
              <a:rPr lang="vi-VN" sz="2200" b="0" i="0" dirty="0" err="1">
                <a:effectLst/>
                <a:latin typeface="fkGroteskNeue"/>
              </a:rPr>
              <a:t>lịch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chiếu</a:t>
            </a:r>
            <a:r>
              <a:rPr lang="vi-VN" sz="2200" b="0" i="0" dirty="0">
                <a:effectLst/>
                <a:latin typeface="fkGroteskNeue"/>
              </a:rPr>
              <a:t>, </a:t>
            </a:r>
            <a:r>
              <a:rPr lang="vi-VN" sz="2200" b="0" i="0" dirty="0" err="1">
                <a:effectLst/>
                <a:latin typeface="fkGroteskNeue"/>
              </a:rPr>
              <a:t>người</a:t>
            </a:r>
            <a:r>
              <a:rPr lang="vi-VN" sz="2200" b="0" i="0" dirty="0">
                <a:effectLst/>
                <a:latin typeface="fkGroteskNeue"/>
              </a:rPr>
              <a:t> </a:t>
            </a:r>
            <a:r>
              <a:rPr lang="vi-VN" sz="2200" b="0" i="0" dirty="0" err="1">
                <a:effectLst/>
                <a:latin typeface="fkGroteskNeue"/>
              </a:rPr>
              <a:t>dùng</a:t>
            </a: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30874638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015"/>
            <a:ext cx="7206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Kết Luận &amp; Hướng Phát Triển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8955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733818" y="2345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Kết Quả Đạt Được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28361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Mô hình phân tích đầy đủ, CSDL logic, giao diện cơ bản, chức năng chính.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49861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073979" y="3876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Hạn Chế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436709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Chưa tối ưu di động, thiếu tích hợp email/QR, thanh toán trực tuyến, hủy vé.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489734"/>
            <a:ext cx="226814" cy="1669852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7414260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Hướng Phát Triển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14260" y="6206966"/>
            <a:ext cx="64223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Nâng cấp responsive, tích hợp thanh toán, gửi email QR, ứng dụng di động.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">
            <a:extLst>
              <a:ext uri="{FF2B5EF4-FFF2-40B4-BE49-F238E27FC236}">
                <a16:creationId xmlns:a16="http://schemas.microsoft.com/office/drawing/2014/main" id="{5A758C3A-F967-4DA3-875D-C503E60976B5}"/>
              </a:ext>
            </a:extLst>
          </p:cNvPr>
          <p:cNvSpPr/>
          <p:nvPr/>
        </p:nvSpPr>
        <p:spPr bwMode="auto">
          <a:xfrm>
            <a:off x="-24315" y="-17419"/>
            <a:ext cx="4367317" cy="5069536"/>
          </a:xfrm>
          <a:custGeom>
            <a:avLst/>
            <a:gdLst>
              <a:gd name="connsiteX0" fmla="*/ 3873521 w 4367317"/>
              <a:gd name="connsiteY0" fmla="*/ 0 h 5069536"/>
              <a:gd name="connsiteX1" fmla="*/ 4367317 w 4367317"/>
              <a:gd name="connsiteY1" fmla="*/ 0 h 5069536"/>
              <a:gd name="connsiteX2" fmla="*/ 0 w 4367317"/>
              <a:gd name="connsiteY2" fmla="*/ 5069536 h 5069536"/>
              <a:gd name="connsiteX3" fmla="*/ 0 w 4367317"/>
              <a:gd name="connsiteY3" fmla="*/ 1974215 h 506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17" h="5069536">
                <a:moveTo>
                  <a:pt x="3873521" y="0"/>
                </a:moveTo>
                <a:lnTo>
                  <a:pt x="4367317" y="0"/>
                </a:lnTo>
                <a:lnTo>
                  <a:pt x="0" y="5069536"/>
                </a:lnTo>
                <a:lnTo>
                  <a:pt x="0" y="197421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" name="5">
            <a:extLst>
              <a:ext uri="{FF2B5EF4-FFF2-40B4-BE49-F238E27FC236}">
                <a16:creationId xmlns:a16="http://schemas.microsoft.com/office/drawing/2014/main" id="{F3C2C0C0-FC3D-451C-B7BE-D5CF1B0672A3}"/>
              </a:ext>
            </a:extLst>
          </p:cNvPr>
          <p:cNvSpPr/>
          <p:nvPr/>
        </p:nvSpPr>
        <p:spPr bwMode="auto">
          <a:xfrm>
            <a:off x="-27644" y="-4351"/>
            <a:ext cx="3955151" cy="2314573"/>
          </a:xfrm>
          <a:custGeom>
            <a:avLst/>
            <a:gdLst>
              <a:gd name="connsiteX0" fmla="*/ 0 w 3955151"/>
              <a:gd name="connsiteY0" fmla="*/ 0 h 2314573"/>
              <a:gd name="connsiteX1" fmla="*/ 3541893 w 3955151"/>
              <a:gd name="connsiteY1" fmla="*/ 0 h 2314573"/>
              <a:gd name="connsiteX2" fmla="*/ 3955151 w 3955151"/>
              <a:gd name="connsiteY2" fmla="*/ 10116 h 2314573"/>
              <a:gd name="connsiteX3" fmla="*/ 0 w 3955151"/>
              <a:gd name="connsiteY3" fmla="*/ 2314573 h 231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151" h="2314573">
                <a:moveTo>
                  <a:pt x="0" y="0"/>
                </a:moveTo>
                <a:lnTo>
                  <a:pt x="3541893" y="0"/>
                </a:lnTo>
                <a:lnTo>
                  <a:pt x="3955151" y="10116"/>
                </a:lnTo>
                <a:lnTo>
                  <a:pt x="0" y="2314573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7F2EF9A4-D4DB-42DA-AC6A-22BF543EC92D}"/>
              </a:ext>
            </a:extLst>
          </p:cNvPr>
          <p:cNvSpPr/>
          <p:nvPr/>
        </p:nvSpPr>
        <p:spPr bwMode="auto">
          <a:xfrm>
            <a:off x="-24316" y="-17417"/>
            <a:ext cx="3982023" cy="3071803"/>
          </a:xfrm>
          <a:custGeom>
            <a:avLst/>
            <a:gdLst>
              <a:gd name="connsiteX0" fmla="*/ 3934942 w 3982022"/>
              <a:gd name="connsiteY0" fmla="*/ 0 h 3071803"/>
              <a:gd name="connsiteX1" fmla="*/ 3982022 w 3982022"/>
              <a:gd name="connsiteY1" fmla="*/ 0 h 3071803"/>
              <a:gd name="connsiteX2" fmla="*/ 0 w 3982022"/>
              <a:gd name="connsiteY2" fmla="*/ 3071803 h 3071803"/>
              <a:gd name="connsiteX3" fmla="*/ 0 w 3982022"/>
              <a:gd name="connsiteY3" fmla="*/ 1848528 h 307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2022" h="3071803">
                <a:moveTo>
                  <a:pt x="3934942" y="0"/>
                </a:moveTo>
                <a:lnTo>
                  <a:pt x="3982022" y="0"/>
                </a:lnTo>
                <a:lnTo>
                  <a:pt x="0" y="3071803"/>
                </a:lnTo>
                <a:lnTo>
                  <a:pt x="0" y="18485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CE9471FF-17C8-44CB-B5A1-9C92ECC763DB}"/>
              </a:ext>
            </a:extLst>
          </p:cNvPr>
          <p:cNvSpPr/>
          <p:nvPr/>
        </p:nvSpPr>
        <p:spPr bwMode="auto">
          <a:xfrm>
            <a:off x="11668853" y="4139533"/>
            <a:ext cx="2925237" cy="3476625"/>
          </a:xfrm>
          <a:custGeom>
            <a:avLst/>
            <a:gdLst>
              <a:gd name="connsiteX0" fmla="*/ 2919413 w 2925237"/>
              <a:gd name="connsiteY0" fmla="*/ 0 h 3476625"/>
              <a:gd name="connsiteX1" fmla="*/ 2925237 w 2925237"/>
              <a:gd name="connsiteY1" fmla="*/ 163915 h 3476625"/>
              <a:gd name="connsiteX2" fmla="*/ 2925237 w 2925237"/>
              <a:gd name="connsiteY2" fmla="*/ 3398721 h 3476625"/>
              <a:gd name="connsiteX3" fmla="*/ 0 w 2925237"/>
              <a:gd name="connsiteY3" fmla="*/ 3476625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5237" h="3476625">
                <a:moveTo>
                  <a:pt x="2919413" y="0"/>
                </a:moveTo>
                <a:lnTo>
                  <a:pt x="2925237" y="163915"/>
                </a:lnTo>
                <a:lnTo>
                  <a:pt x="2925237" y="3398721"/>
                </a:lnTo>
                <a:lnTo>
                  <a:pt x="0" y="3476625"/>
                </a:lnTo>
                <a:close/>
              </a:path>
            </a:pathLst>
          </a:custGeom>
          <a:solidFill>
            <a:srgbClr val="EFE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A5F62247-4428-418D-BD81-EEB49BB6B3FC}"/>
              </a:ext>
            </a:extLst>
          </p:cNvPr>
          <p:cNvSpPr/>
          <p:nvPr/>
        </p:nvSpPr>
        <p:spPr bwMode="auto">
          <a:xfrm>
            <a:off x="10652651" y="5470905"/>
            <a:ext cx="3977749" cy="2758695"/>
          </a:xfrm>
          <a:custGeom>
            <a:avLst/>
            <a:gdLst>
              <a:gd name="connsiteX0" fmla="*/ 3977749 w 3977749"/>
              <a:gd name="connsiteY0" fmla="*/ 0 h 2758695"/>
              <a:gd name="connsiteX1" fmla="*/ 3977749 w 3977749"/>
              <a:gd name="connsiteY1" fmla="*/ 2758695 h 2758695"/>
              <a:gd name="connsiteX2" fmla="*/ 626774 w 3977749"/>
              <a:gd name="connsiteY2" fmla="*/ 2758695 h 2758695"/>
              <a:gd name="connsiteX3" fmla="*/ 0 w 3977749"/>
              <a:gd name="connsiteY3" fmla="*/ 2734703 h 27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7749" h="2758695">
                <a:moveTo>
                  <a:pt x="3977749" y="0"/>
                </a:moveTo>
                <a:lnTo>
                  <a:pt x="3977749" y="2758695"/>
                </a:lnTo>
                <a:lnTo>
                  <a:pt x="626774" y="2758695"/>
                </a:lnTo>
                <a:lnTo>
                  <a:pt x="0" y="273470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9AFC050A-8811-4537-8E8A-FB2C8DA46648}"/>
              </a:ext>
            </a:extLst>
          </p:cNvPr>
          <p:cNvSpPr/>
          <p:nvPr/>
        </p:nvSpPr>
        <p:spPr bwMode="auto">
          <a:xfrm>
            <a:off x="9535200" y="6486699"/>
            <a:ext cx="4339925" cy="1991063"/>
          </a:xfrm>
          <a:custGeom>
            <a:avLst/>
            <a:gdLst>
              <a:gd name="connsiteX0" fmla="*/ 4339925 w 4339925"/>
              <a:gd name="connsiteY0" fmla="*/ 0 h 1991063"/>
              <a:gd name="connsiteX1" fmla="*/ 4339925 w 4339925"/>
              <a:gd name="connsiteY1" fmla="*/ 913141 h 1991063"/>
              <a:gd name="connsiteX2" fmla="*/ 305017 w 4339925"/>
              <a:gd name="connsiteY2" fmla="*/ 1991063 h 1991063"/>
              <a:gd name="connsiteX3" fmla="*/ 0 w 4339925"/>
              <a:gd name="connsiteY3" fmla="*/ 1991063 h 19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25" h="1991063">
                <a:moveTo>
                  <a:pt x="4339925" y="0"/>
                </a:moveTo>
                <a:lnTo>
                  <a:pt x="4339925" y="913141"/>
                </a:lnTo>
                <a:lnTo>
                  <a:pt x="305017" y="1991063"/>
                </a:lnTo>
                <a:lnTo>
                  <a:pt x="0" y="19910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355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9" name="PA_矩形 3">
            <a:extLst>
              <a:ext uri="{FF2B5EF4-FFF2-40B4-BE49-F238E27FC236}">
                <a16:creationId xmlns:a16="http://schemas.microsoft.com/office/drawing/2014/main" id="{144E9184-04EF-4562-A722-D7210768464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58273" y="3270122"/>
            <a:ext cx="8670477" cy="127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72" tIns="60936" rIns="121872" bIns="60936" numCol="1" anchor="t" anchorCtr="0" compatLnSpc="1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vi-VN" sz="6400" b="1" dirty="0">
                <a:solidFill>
                  <a:srgbClr val="006747"/>
                </a:solidFill>
                <a:latin typeface="Noto Sans"/>
                <a:ea typeface="Noto Sans"/>
                <a:cs typeface="+mn-ea"/>
                <a:sym typeface="+mn-lt"/>
              </a:rPr>
              <a:t>Thank You</a:t>
            </a:r>
            <a:endParaRPr lang="vi-VN" altLang="vi-VN" sz="6400" b="1" dirty="0">
              <a:solidFill>
                <a:srgbClr val="006747"/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0" name="任意多边形 22">
            <a:extLst>
              <a:ext uri="{FF2B5EF4-FFF2-40B4-BE49-F238E27FC236}">
                <a16:creationId xmlns:a16="http://schemas.microsoft.com/office/drawing/2014/main" id="{6055F0F6-8826-4DD8-B6F1-AC2D2030530C}"/>
              </a:ext>
            </a:extLst>
          </p:cNvPr>
          <p:cNvSpPr/>
          <p:nvPr/>
        </p:nvSpPr>
        <p:spPr>
          <a:xfrm>
            <a:off x="3158273" y="2605674"/>
            <a:ext cx="8780780" cy="2374900"/>
          </a:xfrm>
          <a:custGeom>
            <a:avLst/>
            <a:gdLst>
              <a:gd name="connsiteX0" fmla="*/ 0 w 6585492"/>
              <a:gd name="connsiteY0" fmla="*/ 0 h 2171406"/>
              <a:gd name="connsiteX1" fmla="*/ 1849289 w 6585492"/>
              <a:gd name="connsiteY1" fmla="*/ 0 h 2171406"/>
              <a:gd name="connsiteX2" fmla="*/ 1849289 w 6585492"/>
              <a:gd name="connsiteY2" fmla="*/ 149501 h 2171406"/>
              <a:gd name="connsiteX3" fmla="*/ 149501 w 6585492"/>
              <a:gd name="connsiteY3" fmla="*/ 149501 h 2171406"/>
              <a:gd name="connsiteX4" fmla="*/ 149501 w 6585492"/>
              <a:gd name="connsiteY4" fmla="*/ 2021905 h 2171406"/>
              <a:gd name="connsiteX5" fmla="*/ 6435991 w 6585492"/>
              <a:gd name="connsiteY5" fmla="*/ 2021905 h 2171406"/>
              <a:gd name="connsiteX6" fmla="*/ 6435991 w 6585492"/>
              <a:gd name="connsiteY6" fmla="*/ 149501 h 2171406"/>
              <a:gd name="connsiteX7" fmla="*/ 4399901 w 6585492"/>
              <a:gd name="connsiteY7" fmla="*/ 149501 h 2171406"/>
              <a:gd name="connsiteX8" fmla="*/ 4399901 w 6585492"/>
              <a:gd name="connsiteY8" fmla="*/ 0 h 2171406"/>
              <a:gd name="connsiteX9" fmla="*/ 6585492 w 6585492"/>
              <a:gd name="connsiteY9" fmla="*/ 0 h 2171406"/>
              <a:gd name="connsiteX10" fmla="*/ 6585492 w 6585492"/>
              <a:gd name="connsiteY10" fmla="*/ 2171406 h 2171406"/>
              <a:gd name="connsiteX11" fmla="*/ 0 w 6585492"/>
              <a:gd name="connsiteY11" fmla="*/ 2171406 h 217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85492" h="2171406">
                <a:moveTo>
                  <a:pt x="0" y="0"/>
                </a:moveTo>
                <a:lnTo>
                  <a:pt x="1849289" y="0"/>
                </a:lnTo>
                <a:lnTo>
                  <a:pt x="1849289" y="149501"/>
                </a:lnTo>
                <a:lnTo>
                  <a:pt x="149501" y="149501"/>
                </a:lnTo>
                <a:lnTo>
                  <a:pt x="149501" y="2021905"/>
                </a:lnTo>
                <a:lnTo>
                  <a:pt x="6435991" y="2021905"/>
                </a:lnTo>
                <a:lnTo>
                  <a:pt x="6435991" y="149501"/>
                </a:lnTo>
                <a:lnTo>
                  <a:pt x="4399901" y="149501"/>
                </a:lnTo>
                <a:lnTo>
                  <a:pt x="4399901" y="0"/>
                </a:lnTo>
                <a:lnTo>
                  <a:pt x="6585492" y="0"/>
                </a:lnTo>
                <a:lnTo>
                  <a:pt x="6585492" y="2171406"/>
                </a:lnTo>
                <a:lnTo>
                  <a:pt x="0" y="217140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A02A0F2-2967-46AE-84A9-7C6BF83E5A94}"/>
              </a:ext>
            </a:extLst>
          </p:cNvPr>
          <p:cNvSpPr>
            <a:spLocks noEditPoints="1"/>
          </p:cNvSpPr>
          <p:nvPr/>
        </p:nvSpPr>
        <p:spPr bwMode="auto">
          <a:xfrm>
            <a:off x="6650842" y="1813904"/>
            <a:ext cx="1565275" cy="1246505"/>
          </a:xfrm>
          <a:custGeom>
            <a:avLst/>
            <a:gdLst>
              <a:gd name="T0" fmla="*/ 725 w 1364"/>
              <a:gd name="T1" fmla="*/ 847 h 1123"/>
              <a:gd name="T2" fmla="*/ 51 w 1364"/>
              <a:gd name="T3" fmla="*/ 757 h 1123"/>
              <a:gd name="T4" fmla="*/ 1159 w 1364"/>
              <a:gd name="T5" fmla="*/ 786 h 1123"/>
              <a:gd name="T6" fmla="*/ 1143 w 1364"/>
              <a:gd name="T7" fmla="*/ 765 h 1123"/>
              <a:gd name="T8" fmla="*/ 720 w 1364"/>
              <a:gd name="T9" fmla="*/ 805 h 1123"/>
              <a:gd name="T10" fmla="*/ 57 w 1364"/>
              <a:gd name="T11" fmla="*/ 484 h 1123"/>
              <a:gd name="T12" fmla="*/ 733 w 1364"/>
              <a:gd name="T13" fmla="*/ 828 h 1123"/>
              <a:gd name="T14" fmla="*/ 1158 w 1364"/>
              <a:gd name="T15" fmla="*/ 621 h 1123"/>
              <a:gd name="T16" fmla="*/ 720 w 1364"/>
              <a:gd name="T17" fmla="*/ 805 h 1123"/>
              <a:gd name="T18" fmla="*/ 1001 w 1364"/>
              <a:gd name="T19" fmla="*/ 579 h 1123"/>
              <a:gd name="T20" fmla="*/ 990 w 1364"/>
              <a:gd name="T21" fmla="*/ 441 h 1123"/>
              <a:gd name="T22" fmla="*/ 284 w 1364"/>
              <a:gd name="T23" fmla="*/ 432 h 1123"/>
              <a:gd name="T24" fmla="*/ 71 w 1364"/>
              <a:gd name="T25" fmla="*/ 478 h 1123"/>
              <a:gd name="T26" fmla="*/ 720 w 1364"/>
              <a:gd name="T27" fmla="*/ 1101 h 1123"/>
              <a:gd name="T28" fmla="*/ 57 w 1364"/>
              <a:gd name="T29" fmla="*/ 780 h 1123"/>
              <a:gd name="T30" fmla="*/ 733 w 1364"/>
              <a:gd name="T31" fmla="*/ 1123 h 1123"/>
              <a:gd name="T32" fmla="*/ 1158 w 1364"/>
              <a:gd name="T33" fmla="*/ 917 h 1123"/>
              <a:gd name="T34" fmla="*/ 720 w 1364"/>
              <a:gd name="T35" fmla="*/ 1101 h 1123"/>
              <a:gd name="T36" fmla="*/ 1067 w 1364"/>
              <a:gd name="T37" fmla="*/ 344 h 1123"/>
              <a:gd name="T38" fmla="*/ 1056 w 1364"/>
              <a:gd name="T39" fmla="*/ 368 h 1123"/>
              <a:gd name="T40" fmla="*/ 1063 w 1364"/>
              <a:gd name="T41" fmla="*/ 404 h 1123"/>
              <a:gd name="T42" fmla="*/ 1035 w 1364"/>
              <a:gd name="T43" fmla="*/ 562 h 1123"/>
              <a:gd name="T44" fmla="*/ 1115 w 1364"/>
              <a:gd name="T45" fmla="*/ 422 h 1123"/>
              <a:gd name="T46" fmla="*/ 1106 w 1364"/>
              <a:gd name="T47" fmla="*/ 389 h 1123"/>
              <a:gd name="T48" fmla="*/ 1114 w 1364"/>
              <a:gd name="T49" fmla="*/ 352 h 1123"/>
              <a:gd name="T50" fmla="*/ 1104 w 1364"/>
              <a:gd name="T51" fmla="*/ 226 h 1123"/>
              <a:gd name="T52" fmla="*/ 1356 w 1364"/>
              <a:gd name="T53" fmla="*/ 174 h 1123"/>
              <a:gd name="T54" fmla="*/ 773 w 1364"/>
              <a:gd name="T55" fmla="*/ 4 h 1123"/>
              <a:gd name="T56" fmla="*/ 413 w 1364"/>
              <a:gd name="T57" fmla="*/ 28 h 1123"/>
              <a:gd name="T58" fmla="*/ 11 w 1364"/>
              <a:gd name="T59" fmla="*/ 76 h 1123"/>
              <a:gd name="T60" fmla="*/ 480 w 1364"/>
              <a:gd name="T61" fmla="*/ 323 h 1123"/>
              <a:gd name="T62" fmla="*/ 1039 w 1364"/>
              <a:gd name="T63" fmla="*/ 238 h 1123"/>
              <a:gd name="T64" fmla="*/ 628 w 1364"/>
              <a:gd name="T65" fmla="*/ 161 h 1123"/>
              <a:gd name="T66" fmla="*/ 1054 w 1364"/>
              <a:gd name="T67" fmla="*/ 204 h 1123"/>
              <a:gd name="T68" fmla="*/ 961 w 1364"/>
              <a:gd name="T69" fmla="*/ 281 h 1123"/>
              <a:gd name="T70" fmla="*/ 315 w 1364"/>
              <a:gd name="T71" fmla="*/ 432 h 1123"/>
              <a:gd name="T72" fmla="*/ 466 w 1364"/>
              <a:gd name="T73" fmla="*/ 350 h 1123"/>
              <a:gd name="T74" fmla="*/ 961 w 1364"/>
              <a:gd name="T75" fmla="*/ 281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4" h="1123">
                <a:moveTo>
                  <a:pt x="717" y="953"/>
                </a:moveTo>
                <a:cubicBezTo>
                  <a:pt x="707" y="917"/>
                  <a:pt x="707" y="881"/>
                  <a:pt x="725" y="847"/>
                </a:cubicBezTo>
                <a:lnTo>
                  <a:pt x="54" y="632"/>
                </a:lnTo>
                <a:cubicBezTo>
                  <a:pt x="28" y="665"/>
                  <a:pt x="21" y="710"/>
                  <a:pt x="51" y="757"/>
                </a:cubicBezTo>
                <a:lnTo>
                  <a:pt x="730" y="975"/>
                </a:lnTo>
                <a:lnTo>
                  <a:pt x="1159" y="786"/>
                </a:lnTo>
                <a:cubicBezTo>
                  <a:pt x="1170" y="781"/>
                  <a:pt x="1169" y="773"/>
                  <a:pt x="1155" y="768"/>
                </a:cubicBezTo>
                <a:lnTo>
                  <a:pt x="1143" y="765"/>
                </a:lnTo>
                <a:lnTo>
                  <a:pt x="717" y="953"/>
                </a:lnTo>
                <a:close/>
                <a:moveTo>
                  <a:pt x="720" y="805"/>
                </a:moveTo>
                <a:cubicBezTo>
                  <a:pt x="710" y="770"/>
                  <a:pt x="710" y="734"/>
                  <a:pt x="729" y="700"/>
                </a:cubicBezTo>
                <a:lnTo>
                  <a:pt x="57" y="484"/>
                </a:lnTo>
                <a:cubicBezTo>
                  <a:pt x="31" y="518"/>
                  <a:pt x="24" y="563"/>
                  <a:pt x="55" y="610"/>
                </a:cubicBezTo>
                <a:lnTo>
                  <a:pt x="733" y="828"/>
                </a:lnTo>
                <a:lnTo>
                  <a:pt x="1162" y="639"/>
                </a:lnTo>
                <a:cubicBezTo>
                  <a:pt x="1174" y="633"/>
                  <a:pt x="1172" y="626"/>
                  <a:pt x="1158" y="621"/>
                </a:cubicBezTo>
                <a:lnTo>
                  <a:pt x="1146" y="617"/>
                </a:lnTo>
                <a:lnTo>
                  <a:pt x="720" y="805"/>
                </a:lnTo>
                <a:close/>
                <a:moveTo>
                  <a:pt x="742" y="694"/>
                </a:moveTo>
                <a:lnTo>
                  <a:pt x="1001" y="579"/>
                </a:lnTo>
                <a:lnTo>
                  <a:pt x="1021" y="451"/>
                </a:lnTo>
                <a:lnTo>
                  <a:pt x="990" y="441"/>
                </a:lnTo>
                <a:cubicBezTo>
                  <a:pt x="976" y="548"/>
                  <a:pt x="711" y="556"/>
                  <a:pt x="638" y="556"/>
                </a:cubicBezTo>
                <a:cubicBezTo>
                  <a:pt x="562" y="556"/>
                  <a:pt x="284" y="548"/>
                  <a:pt x="284" y="432"/>
                </a:cubicBezTo>
                <a:lnTo>
                  <a:pt x="284" y="384"/>
                </a:lnTo>
                <a:lnTo>
                  <a:pt x="71" y="478"/>
                </a:lnTo>
                <a:lnTo>
                  <a:pt x="742" y="694"/>
                </a:lnTo>
                <a:close/>
                <a:moveTo>
                  <a:pt x="720" y="1101"/>
                </a:moveTo>
                <a:cubicBezTo>
                  <a:pt x="710" y="1066"/>
                  <a:pt x="710" y="1030"/>
                  <a:pt x="728" y="995"/>
                </a:cubicBezTo>
                <a:lnTo>
                  <a:pt x="57" y="780"/>
                </a:lnTo>
                <a:cubicBezTo>
                  <a:pt x="31" y="814"/>
                  <a:pt x="24" y="858"/>
                  <a:pt x="54" y="906"/>
                </a:cubicBezTo>
                <a:lnTo>
                  <a:pt x="733" y="1123"/>
                </a:lnTo>
                <a:lnTo>
                  <a:pt x="1162" y="934"/>
                </a:lnTo>
                <a:cubicBezTo>
                  <a:pt x="1173" y="929"/>
                  <a:pt x="1171" y="921"/>
                  <a:pt x="1158" y="917"/>
                </a:cubicBezTo>
                <a:lnTo>
                  <a:pt x="1146" y="913"/>
                </a:lnTo>
                <a:lnTo>
                  <a:pt x="720" y="1101"/>
                </a:lnTo>
                <a:close/>
                <a:moveTo>
                  <a:pt x="1067" y="219"/>
                </a:moveTo>
                <a:lnTo>
                  <a:pt x="1067" y="344"/>
                </a:lnTo>
                <a:cubicBezTo>
                  <a:pt x="1062" y="345"/>
                  <a:pt x="1058" y="348"/>
                  <a:pt x="1058" y="352"/>
                </a:cubicBezTo>
                <a:lnTo>
                  <a:pt x="1056" y="368"/>
                </a:lnTo>
                <a:cubicBezTo>
                  <a:pt x="1056" y="378"/>
                  <a:pt x="1065" y="382"/>
                  <a:pt x="1064" y="389"/>
                </a:cubicBezTo>
                <a:lnTo>
                  <a:pt x="1063" y="404"/>
                </a:lnTo>
                <a:cubicBezTo>
                  <a:pt x="1063" y="410"/>
                  <a:pt x="1057" y="415"/>
                  <a:pt x="1056" y="422"/>
                </a:cubicBezTo>
                <a:lnTo>
                  <a:pt x="1035" y="562"/>
                </a:lnTo>
                <a:cubicBezTo>
                  <a:pt x="1043" y="579"/>
                  <a:pt x="1127" y="579"/>
                  <a:pt x="1136" y="562"/>
                </a:cubicBezTo>
                <a:lnTo>
                  <a:pt x="1115" y="422"/>
                </a:lnTo>
                <a:cubicBezTo>
                  <a:pt x="1114" y="415"/>
                  <a:pt x="1108" y="410"/>
                  <a:pt x="1107" y="404"/>
                </a:cubicBezTo>
                <a:lnTo>
                  <a:pt x="1106" y="389"/>
                </a:lnTo>
                <a:cubicBezTo>
                  <a:pt x="1106" y="381"/>
                  <a:pt x="1115" y="379"/>
                  <a:pt x="1115" y="369"/>
                </a:cubicBezTo>
                <a:lnTo>
                  <a:pt x="1114" y="352"/>
                </a:lnTo>
                <a:cubicBezTo>
                  <a:pt x="1113" y="347"/>
                  <a:pt x="1109" y="344"/>
                  <a:pt x="1104" y="344"/>
                </a:cubicBezTo>
                <a:cubicBezTo>
                  <a:pt x="1104" y="218"/>
                  <a:pt x="1104" y="362"/>
                  <a:pt x="1104" y="226"/>
                </a:cubicBezTo>
                <a:lnTo>
                  <a:pt x="1356" y="183"/>
                </a:lnTo>
                <a:cubicBezTo>
                  <a:pt x="1362" y="182"/>
                  <a:pt x="1364" y="177"/>
                  <a:pt x="1356" y="174"/>
                </a:cubicBezTo>
                <a:cubicBezTo>
                  <a:pt x="1235" y="139"/>
                  <a:pt x="1125" y="107"/>
                  <a:pt x="1024" y="77"/>
                </a:cubicBezTo>
                <a:cubicBezTo>
                  <a:pt x="934" y="51"/>
                  <a:pt x="850" y="26"/>
                  <a:pt x="773" y="4"/>
                </a:cubicBezTo>
                <a:cubicBezTo>
                  <a:pt x="759" y="0"/>
                  <a:pt x="750" y="0"/>
                  <a:pt x="736" y="1"/>
                </a:cubicBezTo>
                <a:cubicBezTo>
                  <a:pt x="635" y="9"/>
                  <a:pt x="527" y="18"/>
                  <a:pt x="413" y="28"/>
                </a:cubicBezTo>
                <a:cubicBezTo>
                  <a:pt x="289" y="39"/>
                  <a:pt x="155" y="50"/>
                  <a:pt x="12" y="62"/>
                </a:cubicBezTo>
                <a:cubicBezTo>
                  <a:pt x="0" y="64"/>
                  <a:pt x="3" y="73"/>
                  <a:pt x="11" y="76"/>
                </a:cubicBezTo>
                <a:cubicBezTo>
                  <a:pt x="68" y="106"/>
                  <a:pt x="130" y="139"/>
                  <a:pt x="198" y="175"/>
                </a:cubicBezTo>
                <a:cubicBezTo>
                  <a:pt x="281" y="219"/>
                  <a:pt x="374" y="268"/>
                  <a:pt x="480" y="323"/>
                </a:cubicBezTo>
                <a:cubicBezTo>
                  <a:pt x="489" y="328"/>
                  <a:pt x="508" y="330"/>
                  <a:pt x="523" y="327"/>
                </a:cubicBezTo>
                <a:cubicBezTo>
                  <a:pt x="695" y="298"/>
                  <a:pt x="867" y="268"/>
                  <a:pt x="1039" y="238"/>
                </a:cubicBezTo>
                <a:cubicBezTo>
                  <a:pt x="1038" y="232"/>
                  <a:pt x="1036" y="229"/>
                  <a:pt x="1029" y="227"/>
                </a:cubicBezTo>
                <a:lnTo>
                  <a:pt x="628" y="161"/>
                </a:lnTo>
                <a:cubicBezTo>
                  <a:pt x="593" y="156"/>
                  <a:pt x="599" y="131"/>
                  <a:pt x="619" y="134"/>
                </a:cubicBezTo>
                <a:lnTo>
                  <a:pt x="1054" y="204"/>
                </a:lnTo>
                <a:cubicBezTo>
                  <a:pt x="1062" y="206"/>
                  <a:pt x="1066" y="211"/>
                  <a:pt x="1067" y="219"/>
                </a:cubicBezTo>
                <a:close/>
                <a:moveTo>
                  <a:pt x="961" y="281"/>
                </a:moveTo>
                <a:lnTo>
                  <a:pt x="961" y="432"/>
                </a:lnTo>
                <a:cubicBezTo>
                  <a:pt x="961" y="557"/>
                  <a:pt x="315" y="557"/>
                  <a:pt x="315" y="432"/>
                </a:cubicBezTo>
                <a:lnTo>
                  <a:pt x="315" y="270"/>
                </a:lnTo>
                <a:cubicBezTo>
                  <a:pt x="365" y="296"/>
                  <a:pt x="415" y="323"/>
                  <a:pt x="466" y="350"/>
                </a:cubicBezTo>
                <a:cubicBezTo>
                  <a:pt x="483" y="359"/>
                  <a:pt x="509" y="360"/>
                  <a:pt x="528" y="357"/>
                </a:cubicBezTo>
                <a:cubicBezTo>
                  <a:pt x="672" y="331"/>
                  <a:pt x="816" y="306"/>
                  <a:pt x="961" y="28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56CB0735-A463-424F-A358-B5D34203BDCA}"/>
              </a:ext>
            </a:extLst>
          </p:cNvPr>
          <p:cNvSpPr/>
          <p:nvPr/>
        </p:nvSpPr>
        <p:spPr>
          <a:xfrm rot="18903724">
            <a:off x="-142711" y="6114138"/>
            <a:ext cx="4185285" cy="3201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02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512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Thực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Trạng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Phim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Chiếu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Rạp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</a:t>
            </a:r>
            <a:r>
              <a:rPr lang="en-US" sz="4450" b="1" dirty="0" err="1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Việt</a:t>
            </a: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 Nam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016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Tiềm Năng Phát Triển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968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Dân số trẻ, mức sống tăng, nhu cầu giải trí cao.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60164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521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Doanh Thu Tăng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9425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Năm 2024 đạt 1.900 tỷ đồng, chiếm 40% thị trường.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60164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5210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Đặt Vé Online Phổ Biến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2968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CGV, Lotte Cinema, Galaxy Cinema chiếm tỷ trọng cao.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283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Quy Định Pháp Luật &amp; Thách Thức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028950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Quy Định Pháp Luật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Tuân thủ nội dung, tuổi tác, bản quyền, an toàn hệ thống thông tin, bảo vệ dữ liệu cá nhân.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89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Thách Thức Đối Thủ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746183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Cạnh tranh từ Netflix, HBO Go, Zalo, FPT Play và các rạp mới.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Khó Khăn Khách Hàng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Rủi ro trang web giả mạo, rò rỉ thông tin cá nhân, khó khăn khi đặt vé trực tuyến.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913" y="888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Mục Tiêu Hệ Thống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200394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Khách Hàng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740"/>
            <a:ext cx="42418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Xem thông tin phim, đặt vé online, thanh toán linh hoạt, nhận vé điện tử, tra cứu lịch sử.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16961" y="19372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Quản Trị Viên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538226" y="2291617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Quản lý phim, lịch chiếu, phòng, ghế, tài khoản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người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dung. 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56170" y="3741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Nhân</a:t>
            </a: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 </a:t>
            </a:r>
            <a:r>
              <a:rPr lang="en-US" sz="2200" b="1" dirty="0" err="1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Viên</a:t>
            </a: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 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356170" y="4156864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cáo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thống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kê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xem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và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thống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kê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số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</a:t>
            </a:r>
            <a:r>
              <a:rPr lang="vi-VN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ư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ợng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ra.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A8C0BD-1241-416F-B117-467C14A6EC24}"/>
              </a:ext>
            </a:extLst>
          </p:cNvPr>
          <p:cNvSpPr txBox="1"/>
          <p:nvPr/>
        </p:nvSpPr>
        <p:spPr>
          <a:xfrm>
            <a:off x="8193821" y="6625352"/>
            <a:ext cx="12907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>
                <a:latin typeface="Crimson Text Bold"/>
                <a:ea typeface="Crimson Text Bold"/>
                <a:cs typeface="Times New Roman" panose="02020603050405020304" pitchFamily="18" charset="0"/>
              </a:rPr>
              <a:t>Hệ</a:t>
            </a:r>
            <a:r>
              <a:rPr lang="en-US" sz="2200" b="1" dirty="0">
                <a:latin typeface="Crimson Text Bold"/>
                <a:ea typeface="Crimson Text Bold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rimson Text Bold"/>
                <a:ea typeface="Crimson Text Bold"/>
                <a:cs typeface="Times New Roman" panose="02020603050405020304" pitchFamily="18" charset="0"/>
              </a:rPr>
              <a:t>thống</a:t>
            </a:r>
            <a:endParaRPr lang="en-US" sz="2200" b="1" dirty="0">
              <a:latin typeface="Crimson Text Bold"/>
              <a:ea typeface="Crimson Text Bold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24EE5-0831-4021-9CDC-DF0170751C0F}"/>
              </a:ext>
            </a:extLst>
          </p:cNvPr>
          <p:cNvSpPr txBox="1"/>
          <p:nvPr/>
        </p:nvSpPr>
        <p:spPr>
          <a:xfrm>
            <a:off x="8207045" y="7100272"/>
            <a:ext cx="58810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Hệ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thống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toàn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bảo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mật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giao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diện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thân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thiện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dễ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dàng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sử</a:t>
            </a:r>
            <a:r>
              <a:rPr lang="en-US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9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dụng</a:t>
            </a:r>
            <a:endParaRPr lang="en-US" sz="19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24E73"/>
                </a:solidFill>
                <a:latin typeface="Times New Roman" panose="02020603050405020304" pitchFamily="18" charset="0"/>
                <a:ea typeface="Crimson Text Bold" pitchFamily="34" charset="-122"/>
                <a:cs typeface="Times New Roman" panose="02020603050405020304" pitchFamily="18" charset="0"/>
              </a:rPr>
              <a:t>Đối Tượng Sử Dụng &amp; Biểu Đồ Use Case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Khách Hàng (User)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Đăng ký, đăng nhập, xem phim, đặt vé, nhận vé điện tử, quản lý lịch sử.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539972"/>
            <a:ext cx="2838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rimson Text Bold" pitchFamily="34" charset="-120"/>
              </a:rPr>
              <a:t>Quản Trị Viên (Admin)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546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Quản lý phim, lịch chiếu, phòng, ghế, tài khoản người dùng, báo cáo.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2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Crimson Text Bold" pitchFamily="34" charset="0"/>
                <a:ea typeface="Crimson Text Bold" pitchFamily="34" charset="-122"/>
                <a:cs typeface="Crimson Text Bold" pitchFamily="34" charset="-120"/>
              </a:rPr>
              <a:t>Nhân Viên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Kiểm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số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</a:t>
            </a:r>
            <a:r>
              <a:rPr lang="vi-VN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ư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ợng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và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doanh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thu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bán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 err="1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vé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78A18-9A21-435D-80FA-C62FD75CAE15}"/>
              </a:ext>
            </a:extLst>
          </p:cNvPr>
          <p:cNvSpPr txBox="1"/>
          <p:nvPr/>
        </p:nvSpPr>
        <p:spPr>
          <a:xfrm>
            <a:off x="278196" y="374063"/>
            <a:ext cx="7931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Thông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Tin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Vào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Ra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Của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Hệ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Thống</a:t>
            </a:r>
            <a:endParaRPr lang="vi-VN" sz="4500" b="1" dirty="0">
              <a:solidFill>
                <a:srgbClr val="124E7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0BF0-98F5-466A-B716-BE7D9418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68" y="2330489"/>
            <a:ext cx="6510557" cy="47902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F6EA0-F35E-499E-9FCC-34F11BDDF8DE}"/>
              </a:ext>
            </a:extLst>
          </p:cNvPr>
          <p:cNvGrpSpPr/>
          <p:nvPr/>
        </p:nvGrpSpPr>
        <p:grpSpPr>
          <a:xfrm>
            <a:off x="396238" y="2277028"/>
            <a:ext cx="3105084" cy="4851700"/>
            <a:chOff x="425818" y="1826987"/>
            <a:chExt cx="3105084" cy="48517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66B75-1A09-4B6B-9BDF-D35A51462BA0}"/>
                </a:ext>
              </a:extLst>
            </p:cNvPr>
            <p:cNvSpPr/>
            <p:nvPr/>
          </p:nvSpPr>
          <p:spPr>
            <a:xfrm>
              <a:off x="425818" y="2195919"/>
              <a:ext cx="3105084" cy="4482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E57C598-A373-4289-B8A5-C68ED0B2F0F8}"/>
                </a:ext>
              </a:extLst>
            </p:cNvPr>
            <p:cNvSpPr/>
            <p:nvPr/>
          </p:nvSpPr>
          <p:spPr>
            <a:xfrm>
              <a:off x="666229" y="1826987"/>
              <a:ext cx="2565101" cy="7848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E928D-247C-48C1-85CC-700819F60A2A}"/>
                </a:ext>
              </a:extLst>
            </p:cNvPr>
            <p:cNvSpPr txBox="1"/>
            <p:nvPr/>
          </p:nvSpPr>
          <p:spPr>
            <a:xfrm>
              <a:off x="762000" y="1880448"/>
              <a:ext cx="24327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Đầu</a:t>
              </a:r>
              <a:r>
                <a:rPr lang="en-US" sz="4000" b="1" dirty="0">
                  <a:solidFill>
                    <a:srgbClr val="124E73"/>
                  </a:solidFill>
                  <a:latin typeface="Crimson Text Bold"/>
                </a:rPr>
                <a:t> </a:t>
              </a:r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vào</a:t>
              </a:r>
              <a:endParaRPr lang="vi-VN" sz="4000" b="1" dirty="0">
                <a:solidFill>
                  <a:srgbClr val="124E7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9ACB7-DE56-4DDF-B320-C371105578EB}"/>
                </a:ext>
              </a:extLst>
            </p:cNvPr>
            <p:cNvSpPr txBox="1"/>
            <p:nvPr/>
          </p:nvSpPr>
          <p:spPr>
            <a:xfrm>
              <a:off x="425818" y="3032760"/>
              <a:ext cx="3075504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DK/DN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Dữ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liệu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chiếu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Thông</a:t>
              </a:r>
              <a:r>
                <a:rPr lang="en-US" sz="2800" dirty="0">
                  <a:latin typeface="Crimson Text Bold"/>
                </a:rPr>
                <a:t> tin </a:t>
              </a:r>
              <a:r>
                <a:rPr lang="en-US" sz="2800" dirty="0" err="1">
                  <a:latin typeface="Crimson Text Bold"/>
                </a:rPr>
                <a:t>thanh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toán</a:t>
              </a:r>
              <a:endParaRPr lang="vi-VN" sz="2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4E7713-0D33-4F2F-A751-397C761C6884}"/>
                </a:ext>
              </a:extLst>
            </p:cNvPr>
            <p:cNvSpPr txBox="1"/>
            <p:nvPr/>
          </p:nvSpPr>
          <p:spPr>
            <a:xfrm>
              <a:off x="1584960" y="41148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vi-VN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A4FC77-8588-4E1F-9290-D5F0FE5E93D8}"/>
              </a:ext>
            </a:extLst>
          </p:cNvPr>
          <p:cNvGrpSpPr/>
          <p:nvPr/>
        </p:nvGrpSpPr>
        <p:grpSpPr>
          <a:xfrm>
            <a:off x="10984886" y="2099803"/>
            <a:ext cx="3249275" cy="5028925"/>
            <a:chOff x="11129077" y="1803504"/>
            <a:chExt cx="3249275" cy="50289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EF0238-05AE-42D9-BB94-412BFB99ADC2}"/>
                </a:ext>
              </a:extLst>
            </p:cNvPr>
            <p:cNvSpPr/>
            <p:nvPr/>
          </p:nvSpPr>
          <p:spPr>
            <a:xfrm>
              <a:off x="11129077" y="2349661"/>
              <a:ext cx="3105084" cy="44827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8FB2BD8-E2D9-43B7-9BD3-AC53A6DB4453}"/>
                </a:ext>
              </a:extLst>
            </p:cNvPr>
            <p:cNvSpPr/>
            <p:nvPr/>
          </p:nvSpPr>
          <p:spPr>
            <a:xfrm>
              <a:off x="11332878" y="1803504"/>
              <a:ext cx="2697482" cy="78483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F41C8-ABA1-4E63-B5A5-B3E7FF830163}"/>
                </a:ext>
              </a:extLst>
            </p:cNvPr>
            <p:cNvSpPr txBox="1"/>
            <p:nvPr/>
          </p:nvSpPr>
          <p:spPr>
            <a:xfrm>
              <a:off x="11536679" y="1803504"/>
              <a:ext cx="23317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rgbClr val="124E73"/>
                  </a:solidFill>
                  <a:latin typeface="Crimson Text Bold"/>
                </a:rPr>
                <a:t>Đầu</a:t>
              </a:r>
              <a:r>
                <a:rPr lang="en-US" sz="4000" b="1" dirty="0">
                  <a:solidFill>
                    <a:srgbClr val="124E73"/>
                  </a:solidFill>
                  <a:latin typeface="Crimson Text Bold"/>
                </a:rPr>
                <a:t> ra</a:t>
              </a:r>
              <a:endParaRPr lang="vi-VN" sz="4000" b="1" dirty="0">
                <a:solidFill>
                  <a:srgbClr val="124E7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68022F-5D65-4590-B2BB-FC10A09399BC}"/>
                </a:ext>
              </a:extLst>
            </p:cNvPr>
            <p:cNvSpPr txBox="1"/>
            <p:nvPr/>
          </p:nvSpPr>
          <p:spPr>
            <a:xfrm>
              <a:off x="11302848" y="3134491"/>
              <a:ext cx="307550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Danh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sách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chiếu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Vé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xem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phim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Lịch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sử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đặt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Kết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quả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đặt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vé</a:t>
              </a:r>
              <a:endParaRPr lang="en-US" sz="2800" dirty="0">
                <a:latin typeface="Crimson Text Bold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800" dirty="0" err="1">
                  <a:latin typeface="Crimson Text Bold"/>
                </a:rPr>
                <a:t>Báo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cáo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thống</a:t>
              </a:r>
              <a:r>
                <a:rPr lang="en-US" sz="2800" dirty="0">
                  <a:latin typeface="Crimson Text Bold"/>
                </a:rPr>
                <a:t> </a:t>
              </a:r>
              <a:r>
                <a:rPr lang="en-US" sz="2800" dirty="0" err="1">
                  <a:latin typeface="Crimson Text Bold"/>
                </a:rPr>
                <a:t>kê</a:t>
              </a:r>
              <a:endParaRPr lang="vi-V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8574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542777-7234-4EC2-AEE1-18FFC1AC9965}"/>
              </a:ext>
            </a:extLst>
          </p:cNvPr>
          <p:cNvSpPr txBox="1"/>
          <p:nvPr/>
        </p:nvSpPr>
        <p:spPr>
          <a:xfrm>
            <a:off x="191689" y="219364"/>
            <a:ext cx="7193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Biểu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Đồ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Use Case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Tổng</a:t>
            </a:r>
            <a:r>
              <a:rPr lang="en-US" sz="4500" b="1" dirty="0">
                <a:solidFill>
                  <a:srgbClr val="124E73"/>
                </a:solidFill>
                <a:latin typeface="Crimson Text Bold"/>
              </a:rPr>
              <a:t> </a:t>
            </a:r>
            <a:r>
              <a:rPr lang="en-US" sz="4500" b="1" dirty="0" err="1">
                <a:solidFill>
                  <a:srgbClr val="124E73"/>
                </a:solidFill>
                <a:latin typeface="Crimson Text Bold"/>
              </a:rPr>
              <a:t>Quát</a:t>
            </a:r>
            <a:endParaRPr lang="vi-VN" sz="4500" b="1" dirty="0">
              <a:solidFill>
                <a:srgbClr val="124E73"/>
              </a:solidFill>
              <a:latin typeface="Crimson Text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D0147-1ABE-4D1D-8D1C-FEFFEAAB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004194"/>
            <a:ext cx="13373100" cy="68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01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7A343-C4FA-4DDB-B5C2-3A024554B9A8}"/>
              </a:ext>
            </a:extLst>
          </p:cNvPr>
          <p:cNvSpPr txBox="1"/>
          <p:nvPr/>
        </p:nvSpPr>
        <p:spPr>
          <a:xfrm>
            <a:off x="0" y="87868"/>
            <a:ext cx="47212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rimson Text Bold"/>
              </a:rPr>
              <a:t>Use Case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Chức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Năng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Đăng</a:t>
            </a:r>
            <a:r>
              <a:rPr lang="en-US" sz="3000" dirty="0">
                <a:solidFill>
                  <a:srgbClr val="002060"/>
                </a:solidFill>
                <a:latin typeface="Crimson Text Bold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Crimson Text Bold"/>
              </a:rPr>
              <a:t>Ký</a:t>
            </a:r>
            <a:endParaRPr lang="en-US" sz="3000" dirty="0">
              <a:solidFill>
                <a:srgbClr val="002060"/>
              </a:solidFill>
              <a:latin typeface="Crimson Tex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CAE25-00A2-4D6B-A394-2B956A5E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866"/>
            <a:ext cx="14630400" cy="72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17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812</Words>
  <Application>Microsoft Office PowerPoint</Application>
  <PresentationFormat>Custom</PresentationFormat>
  <Paragraphs>123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Wingdings</vt:lpstr>
      <vt:lpstr>Source Sans Pro</vt:lpstr>
      <vt:lpstr>等线</vt:lpstr>
      <vt:lpstr>fkGroteskNeue</vt:lpstr>
      <vt:lpstr>Crimson Text Bold</vt:lpstr>
      <vt:lpstr>Times New Roman</vt:lpstr>
      <vt:lpstr>Noto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27</cp:revision>
  <dcterms:created xsi:type="dcterms:W3CDTF">2025-06-11T09:23:32Z</dcterms:created>
  <dcterms:modified xsi:type="dcterms:W3CDTF">2025-10-23T05:29:27Z</dcterms:modified>
</cp:coreProperties>
</file>